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0ADC"/>
    <a:srgbClr val="CC17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DE0C479-2DB2-494B-B39E-AF745ED76BD3}" type="datetimeFigureOut">
              <a:rPr lang="ar-IQ" smtClean="0"/>
              <a:t>02/04/1440</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85F1E419-2C49-479F-8C89-182201E0D636}" type="slidenum">
              <a:rPr lang="ar-IQ" smtClean="0"/>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0C479-2DB2-494B-B39E-AF745ED76BD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0C479-2DB2-494B-B39E-AF745ED76BD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0C479-2DB2-494B-B39E-AF745ED76BD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E0C479-2DB2-494B-B39E-AF745ED76BD3}"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85F1E419-2C49-479F-8C89-182201E0D63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0C479-2DB2-494B-B39E-AF745ED76BD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E0C479-2DB2-494B-B39E-AF745ED76BD3}" type="datetimeFigureOut">
              <a:rPr lang="ar-IQ" smtClean="0"/>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E0C479-2DB2-494B-B39E-AF745ED76BD3}" type="datetimeFigureOut">
              <a:rPr lang="ar-IQ" smtClean="0"/>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0C479-2DB2-494B-B39E-AF745ED76BD3}" type="datetimeFigureOut">
              <a:rPr lang="ar-IQ" smtClean="0"/>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0C479-2DB2-494B-B39E-AF745ED76BD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E0C479-2DB2-494B-B39E-AF745ED76BD3}"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F1E419-2C49-479F-8C89-182201E0D63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E0C479-2DB2-494B-B39E-AF745ED76BD3}" type="datetimeFigureOut">
              <a:rPr lang="ar-IQ" smtClean="0"/>
              <a:t>02/04/1440</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5F1E419-2C49-479F-8C89-182201E0D636}"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2656"/>
            <a:ext cx="8712968" cy="6048672"/>
          </a:xfrm>
          <a:blipFill>
            <a:blip r:embed="rId2"/>
            <a:tile tx="0" ty="0" sx="100000" sy="100000" flip="none" algn="tl"/>
          </a:blipFill>
          <a:ln>
            <a:solidFill>
              <a:schemeClr val="tx2">
                <a:lumMod val="20000"/>
                <a:lumOff val="80000"/>
              </a:schemeClr>
            </a:solidFill>
          </a:ln>
          <a:effectLst>
            <a:outerShdw blurRad="50800" dist="38100" dir="16200000" rotWithShape="0">
              <a:prstClr val="black">
                <a:alpha val="40000"/>
              </a:prstClr>
            </a:outerShdw>
          </a:effectLst>
        </p:spPr>
        <p:txBody>
          <a:bodyPr>
            <a:noAutofit/>
          </a:bodyPr>
          <a:lstStyle/>
          <a:p>
            <a:pPr algn="r">
              <a:lnSpc>
                <a:spcPct val="115000"/>
              </a:lnSpc>
            </a:pPr>
            <a:r>
              <a:rPr lang="ar-SA" sz="3600" b="1" dirty="0">
                <a:solidFill>
                  <a:srgbClr val="FF0000"/>
                </a:solidFill>
                <a:latin typeface="Arial" panose="020B0604020202020204" pitchFamily="34" charset="0"/>
                <a:ea typeface="Times New Roman"/>
                <a:cs typeface="Arial" panose="020B0604020202020204" pitchFamily="34" charset="0"/>
              </a:rPr>
              <a:t>التمرير (المناولة</a:t>
            </a:r>
            <a:r>
              <a:rPr lang="ar-SA" sz="3600" b="1" dirty="0" smtClean="0">
                <a:solidFill>
                  <a:srgbClr val="FF0000"/>
                </a:solidFill>
                <a:latin typeface="Arial" panose="020B0604020202020204" pitchFamily="34" charset="0"/>
                <a:ea typeface="Times New Roman"/>
                <a:cs typeface="Arial" panose="020B0604020202020204" pitchFamily="34" charset="0"/>
              </a:rPr>
              <a:t>) </a:t>
            </a:r>
            <a:r>
              <a:rPr lang="ar-SA" sz="3600" b="1" dirty="0">
                <a:solidFill>
                  <a:srgbClr val="FF0000"/>
                </a:solidFill>
                <a:latin typeface="Arial" panose="020B0604020202020204" pitchFamily="34" charset="0"/>
                <a:ea typeface="Times New Roman"/>
                <a:cs typeface="Arial" panose="020B0604020202020204" pitchFamily="34" charset="0"/>
              </a:rPr>
              <a:t>في كرة السلة :  </a:t>
            </a:r>
            <a:endParaRPr lang="en-US" sz="3600" b="1" dirty="0">
              <a:solidFill>
                <a:srgbClr val="FF0000"/>
              </a:solidFill>
              <a:latin typeface="Arial" panose="020B0604020202020204" pitchFamily="34" charset="0"/>
              <a:ea typeface="Times New Roman"/>
              <a:cs typeface="Arial" panose="020B0604020202020204" pitchFamily="34" charset="0"/>
            </a:endParaRPr>
          </a:p>
          <a:p>
            <a:pPr algn="just">
              <a:lnSpc>
                <a:spcPct val="115000"/>
              </a:lnSpc>
            </a:pPr>
            <a:r>
              <a:rPr lang="ar-SA" sz="2800" b="1" dirty="0">
                <a:solidFill>
                  <a:srgbClr val="140ADC"/>
                </a:solidFill>
                <a:latin typeface="Arial" panose="020B0604020202020204" pitchFamily="34" charset="0"/>
                <a:ea typeface="Times New Roman"/>
                <a:cs typeface="Arial" panose="020B0604020202020204" pitchFamily="34" charset="0"/>
              </a:rPr>
              <a:t>هو انتقال الكرة من لاعب مهاجم إلى زميل آخر وهو الوسيلة الوحيدة للتقدّم بالكرة، كما أنَّه مفتاح اللعب الجيد، والإستخدام الصحيح للتمرير له تأثير كبير على سير اللعب، وهو الوسيلة الأكثر استخداماً في نقل الكرة بين اللاعبين في داخل الملعب والأسرع في إيصالها إلى سلّة المنافس.</a:t>
            </a:r>
            <a:endParaRPr lang="en-US" sz="2800" b="1" dirty="0">
              <a:solidFill>
                <a:srgbClr val="140ADC"/>
              </a:solidFill>
              <a:latin typeface="Arial" panose="020B0604020202020204" pitchFamily="34" charset="0"/>
              <a:ea typeface="Calibri"/>
              <a:cs typeface="Arial" panose="020B0604020202020204" pitchFamily="34" charset="0"/>
            </a:endParaRPr>
          </a:p>
          <a:p>
            <a:pPr algn="just">
              <a:lnSpc>
                <a:spcPct val="115000"/>
              </a:lnSpc>
            </a:pPr>
            <a:r>
              <a:rPr lang="ar-SA" sz="2800" b="1" dirty="0">
                <a:solidFill>
                  <a:srgbClr val="140ADC"/>
                </a:solidFill>
                <a:latin typeface="Arial" panose="020B0604020202020204" pitchFamily="34" charset="0"/>
                <a:ea typeface="Times New Roman"/>
                <a:cs typeface="Arial" panose="020B0604020202020204" pitchFamily="34" charset="0"/>
              </a:rPr>
              <a:t>والتمرير يجب أن يكون دقيقاً وسليماً تجنباً لقطعها من قبل المنافس، ولتعدد مواقف اللعب واختلاف ظروفه نرى إنَّ التمريرات تؤدى بعدة أشكال وبأنواع مختلفة فمنها ما يؤدى بيد واحدة و منها ما يؤدى بكلتا اليدين، وإنَّ لكل نوع من هذه الأنواع ظروف خاصة يجب أن يأخذها اللاعب المناول بعين الإعتبار وأن يكون التمرير حاسماً ودقيقاً. </a:t>
            </a:r>
            <a:endParaRPr lang="en-US" sz="2800" b="1" dirty="0">
              <a:solidFill>
                <a:srgbClr val="140ADC"/>
              </a:solidFill>
              <a:latin typeface="Arial" panose="020B0604020202020204" pitchFamily="34" charset="0"/>
              <a:ea typeface="Calibri"/>
              <a:cs typeface="Arial" panose="020B0604020202020204" pitchFamily="34" charset="0"/>
            </a:endParaRPr>
          </a:p>
          <a:p>
            <a:endParaRPr lang="ar-IQ" sz="2800" b="1" dirty="0">
              <a:solidFill>
                <a:srgbClr val="140AD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6839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7029617"/>
          </a:xfrm>
          <a:prstGeom prst="rect">
            <a:avLst/>
          </a:prstGeom>
          <a:solidFill>
            <a:srgbClr val="C00000"/>
          </a:solidFill>
        </p:spPr>
        <p:txBody>
          <a:bodyPr wrap="square">
            <a:spAutoFit/>
          </a:bodyPr>
          <a:lstStyle/>
          <a:p>
            <a:pPr algn="just">
              <a:lnSpc>
                <a:spcPct val="115000"/>
              </a:lnSpc>
            </a:pPr>
            <a:r>
              <a:rPr lang="ar-SA" sz="3200" b="1" dirty="0">
                <a:solidFill>
                  <a:srgbClr val="FFFF00"/>
                </a:solidFill>
                <a:latin typeface="Arial" panose="020B0604020202020204" pitchFamily="34" charset="0"/>
                <a:ea typeface="Times New Roman"/>
                <a:cs typeface="Arial" panose="020B0604020202020204" pitchFamily="34" charset="0"/>
              </a:rPr>
              <a:t>شروط أداء التمرير:</a:t>
            </a:r>
            <a:endParaRPr lang="en-US" sz="3200" b="1" dirty="0">
              <a:solidFill>
                <a:srgbClr val="FFFF00"/>
              </a:solidFill>
              <a:latin typeface="Arial" panose="020B0604020202020204" pitchFamily="34" charset="0"/>
              <a:ea typeface="Times New Roman"/>
              <a:cs typeface="Arial" panose="020B0604020202020204" pitchFamily="34" charset="0"/>
            </a:endParaRPr>
          </a:p>
          <a:p>
            <a:pPr lvl="0" algn="just">
              <a:lnSpc>
                <a:spcPct val="115000"/>
              </a:lnSpc>
            </a:pPr>
            <a:r>
              <a:rPr lang="en-US" sz="2800" b="1" dirty="0" smtClean="0">
                <a:effectLst/>
                <a:latin typeface="Arial" panose="020B0604020202020204" pitchFamily="34" charset="0"/>
                <a:ea typeface="Times New Roman"/>
                <a:cs typeface="Arial" panose="020B0604020202020204" pitchFamily="34" charset="0"/>
              </a:rPr>
              <a:t> </a:t>
            </a:r>
            <a:r>
              <a:rPr lang="en-US" sz="2800" b="1" dirty="0" smtClean="0">
                <a:solidFill>
                  <a:srgbClr val="FFFF00"/>
                </a:solidFill>
                <a:effectLst/>
                <a:latin typeface="Arial" panose="020B0604020202020204" pitchFamily="34" charset="0"/>
                <a:ea typeface="Times New Roman"/>
                <a:cs typeface="Arial" panose="020B0604020202020204" pitchFamily="34" charset="0"/>
              </a:rPr>
              <a:t>-1</a:t>
            </a:r>
            <a:r>
              <a:rPr lang="ar-SA" sz="2800" b="1" dirty="0" smtClean="0">
                <a:effectLst/>
                <a:latin typeface="Arial" panose="020B0604020202020204" pitchFamily="34" charset="0"/>
                <a:ea typeface="Times New Roman"/>
                <a:cs typeface="Arial" panose="020B0604020202020204" pitchFamily="34" charset="0"/>
              </a:rPr>
              <a:t>أن تتناسب القوة الدافعة للكرة بين الممرّر والمستلِم.</a:t>
            </a:r>
            <a:endParaRPr lang="en-US" sz="2800" b="1" dirty="0" smtClean="0">
              <a:effectLst/>
              <a:latin typeface="Arial" panose="020B0604020202020204" pitchFamily="34" charset="0"/>
              <a:ea typeface="Calibri"/>
              <a:cs typeface="Arial" panose="020B0604020202020204" pitchFamily="34" charset="0"/>
            </a:endParaRPr>
          </a:p>
          <a:p>
            <a:pPr lvl="0" algn="just">
              <a:lnSpc>
                <a:spcPct val="115000"/>
              </a:lnSpc>
            </a:pPr>
            <a:r>
              <a:rPr lang="en-US" sz="2800" b="1" dirty="0" smtClean="0">
                <a:effectLst/>
                <a:latin typeface="Arial" panose="020B0604020202020204" pitchFamily="34" charset="0"/>
                <a:ea typeface="Times New Roman"/>
                <a:cs typeface="Arial" panose="020B0604020202020204" pitchFamily="34" charset="0"/>
              </a:rPr>
              <a:t> </a:t>
            </a:r>
            <a:r>
              <a:rPr lang="en-US" sz="2800" b="1" dirty="0">
                <a:solidFill>
                  <a:srgbClr val="FFFF00"/>
                </a:solidFill>
                <a:latin typeface="Arial" panose="020B0604020202020204" pitchFamily="34" charset="0"/>
                <a:ea typeface="Times New Roman"/>
                <a:cs typeface="Arial" panose="020B0604020202020204" pitchFamily="34" charset="0"/>
              </a:rPr>
              <a:t>-2</a:t>
            </a:r>
            <a:r>
              <a:rPr lang="ar-SA" sz="2800" b="1" dirty="0" smtClean="0">
                <a:effectLst/>
                <a:latin typeface="Arial" panose="020B0604020202020204" pitchFamily="34" charset="0"/>
                <a:ea typeface="Times New Roman"/>
                <a:cs typeface="Arial" panose="020B0604020202020204" pitchFamily="34" charset="0"/>
              </a:rPr>
              <a:t>السرعة والدقّة واتزان الجسم لإكساب القوة الدافعة اللازمة.</a:t>
            </a:r>
            <a:endParaRPr lang="en-US" sz="2800" b="1" dirty="0" smtClean="0">
              <a:effectLst/>
              <a:latin typeface="Arial" panose="020B0604020202020204" pitchFamily="34" charset="0"/>
              <a:ea typeface="Calibri"/>
              <a:cs typeface="Arial" panose="020B0604020202020204" pitchFamily="34" charset="0"/>
            </a:endParaRPr>
          </a:p>
          <a:p>
            <a:pPr marL="365125" lvl="0" indent="-365125" algn="just">
              <a:lnSpc>
                <a:spcPct val="115000"/>
              </a:lnSpc>
            </a:pPr>
            <a:r>
              <a:rPr lang="en-US" sz="2800" b="1" dirty="0" smtClean="0">
                <a:effectLst/>
                <a:latin typeface="Arial" panose="020B0604020202020204" pitchFamily="34" charset="0"/>
                <a:ea typeface="Times New Roman"/>
                <a:cs typeface="Arial" panose="020B0604020202020204" pitchFamily="34" charset="0"/>
              </a:rPr>
              <a:t> </a:t>
            </a:r>
            <a:r>
              <a:rPr lang="en-US" sz="2800" b="1" dirty="0">
                <a:solidFill>
                  <a:srgbClr val="FFFF00"/>
                </a:solidFill>
                <a:latin typeface="Arial" panose="020B0604020202020204" pitchFamily="34" charset="0"/>
                <a:ea typeface="Times New Roman"/>
                <a:cs typeface="Arial" panose="020B0604020202020204" pitchFamily="34" charset="0"/>
              </a:rPr>
              <a:t>-3</a:t>
            </a:r>
            <a:r>
              <a:rPr lang="ar-SA" sz="2800" b="1" dirty="0" smtClean="0">
                <a:effectLst/>
                <a:latin typeface="Arial" panose="020B0604020202020204" pitchFamily="34" charset="0"/>
                <a:ea typeface="Times New Roman"/>
                <a:cs typeface="Arial" panose="020B0604020202020204" pitchFamily="34" charset="0"/>
              </a:rPr>
              <a:t>الرأس مرفوع والنظر في اتجاه المستلِم لتحديد مكان وصول الكرة  واكتساب رؤية واضحة.</a:t>
            </a:r>
            <a:endParaRPr lang="en-US" sz="2800" b="1" dirty="0" smtClean="0">
              <a:effectLst/>
              <a:latin typeface="Arial" panose="020B0604020202020204" pitchFamily="34" charset="0"/>
              <a:ea typeface="Calibri"/>
              <a:cs typeface="Arial" panose="020B0604020202020204" pitchFamily="34" charset="0"/>
            </a:endParaRPr>
          </a:p>
          <a:p>
            <a:pPr algn="just">
              <a:lnSpc>
                <a:spcPct val="115000"/>
              </a:lnSpc>
            </a:pPr>
            <a:r>
              <a:rPr lang="ar-SA" sz="2400" b="1" dirty="0" smtClean="0">
                <a:effectLst/>
                <a:latin typeface="Arial" panose="020B0604020202020204" pitchFamily="34" charset="0"/>
                <a:ea typeface="Times New Roman"/>
                <a:cs typeface="Arial" panose="020B0604020202020204" pitchFamily="34" charset="0"/>
              </a:rPr>
              <a:t> </a:t>
            </a:r>
            <a:r>
              <a:rPr lang="ar-SA" sz="2800" b="1" dirty="0">
                <a:solidFill>
                  <a:srgbClr val="FFFF00"/>
                </a:solidFill>
                <a:latin typeface="Arial" panose="020B0604020202020204" pitchFamily="34" charset="0"/>
                <a:ea typeface="Times New Roman"/>
                <a:cs typeface="Arial" panose="020B0604020202020204" pitchFamily="34" charset="0"/>
              </a:rPr>
              <a:t>ما يجب اتباعه عند أداء التمرير:</a:t>
            </a:r>
            <a:endParaRPr lang="en-US" sz="2800" b="1" dirty="0">
              <a:solidFill>
                <a:srgbClr val="FFFF00"/>
              </a:solidFill>
              <a:latin typeface="Arial" panose="020B0604020202020204" pitchFamily="34" charset="0"/>
              <a:ea typeface="Times New Roman"/>
              <a:cs typeface="Arial" panose="020B0604020202020204" pitchFamily="34" charset="0"/>
            </a:endParaRPr>
          </a:p>
          <a:p>
            <a:pPr marL="365125" lvl="0" indent="-365125" algn="just">
              <a:lnSpc>
                <a:spcPct val="115000"/>
              </a:lnSpc>
            </a:pPr>
            <a:r>
              <a:rPr lang="en-US" sz="2800" b="1" dirty="0">
                <a:solidFill>
                  <a:srgbClr val="FFFF00"/>
                </a:solidFill>
                <a:latin typeface="Arial" panose="020B0604020202020204" pitchFamily="34" charset="0"/>
                <a:ea typeface="Times New Roman"/>
                <a:cs typeface="Arial" panose="020B0604020202020204" pitchFamily="34" charset="0"/>
              </a:rPr>
              <a:t> -1</a:t>
            </a:r>
            <a:r>
              <a:rPr lang="ar-SA" sz="2800" b="1" dirty="0" smtClean="0">
                <a:effectLst/>
                <a:latin typeface="Calibri"/>
                <a:ea typeface="Times New Roman"/>
                <a:cs typeface="Simplified Arabic"/>
              </a:rPr>
              <a:t>مرّر الكرة إلى الجانب البعيد عن منافس المستلِم مراعياً الدقّة والتوقيت المناسب.</a:t>
            </a:r>
            <a:endParaRPr lang="en-US" sz="2000" b="1" dirty="0" smtClean="0">
              <a:effectLst/>
              <a:latin typeface="Calibri"/>
              <a:ea typeface="Calibri"/>
              <a:cs typeface="Arial"/>
            </a:endParaRPr>
          </a:p>
          <a:p>
            <a:pPr marL="441325" lvl="0" indent="-441325" algn="just">
              <a:lnSpc>
                <a:spcPct val="115000"/>
              </a:lnSpc>
            </a:pPr>
            <a:r>
              <a:rPr lang="en-US" sz="2800" b="1" dirty="0">
                <a:solidFill>
                  <a:srgbClr val="FFFF00"/>
                </a:solidFill>
                <a:latin typeface="Arial" panose="020B0604020202020204" pitchFamily="34" charset="0"/>
                <a:ea typeface="Times New Roman"/>
                <a:cs typeface="Arial" panose="020B0604020202020204" pitchFamily="34" charset="0"/>
              </a:rPr>
              <a:t> -2</a:t>
            </a:r>
            <a:r>
              <a:rPr lang="ar-SA" sz="2800" b="1" dirty="0" smtClean="0">
                <a:effectLst/>
                <a:latin typeface="Calibri"/>
                <a:ea typeface="Times New Roman"/>
                <a:cs typeface="Simplified Arabic"/>
              </a:rPr>
              <a:t>اختيار نوع التمرير الذي يتناسب مع الموقف على أن ينفَّذ بدقّة وتوقيت وسرعة مناسبة.</a:t>
            </a:r>
            <a:endParaRPr lang="en-US" sz="2000" b="1" dirty="0" smtClean="0">
              <a:effectLst/>
              <a:latin typeface="Calibri"/>
              <a:ea typeface="Calibri"/>
              <a:cs typeface="Arial"/>
            </a:endParaRPr>
          </a:p>
          <a:p>
            <a:pPr lvl="0" algn="just">
              <a:lnSpc>
                <a:spcPct val="115000"/>
              </a:lnSpc>
            </a:pPr>
            <a:r>
              <a:rPr lang="en-US" sz="2800" b="1" dirty="0" smtClean="0">
                <a:effectLst/>
                <a:latin typeface="Calibri"/>
                <a:ea typeface="Times New Roman"/>
                <a:cs typeface="Simplified Arabic"/>
              </a:rPr>
              <a:t> </a:t>
            </a:r>
            <a:r>
              <a:rPr lang="en-US" sz="2800" b="1" dirty="0">
                <a:solidFill>
                  <a:srgbClr val="FFFF00"/>
                </a:solidFill>
                <a:latin typeface="Arial" panose="020B0604020202020204" pitchFamily="34" charset="0"/>
                <a:ea typeface="Times New Roman"/>
                <a:cs typeface="Arial" panose="020B0604020202020204" pitchFamily="34" charset="0"/>
              </a:rPr>
              <a:t>-3</a:t>
            </a:r>
            <a:r>
              <a:rPr lang="ar-SA" sz="2800" b="1" dirty="0" smtClean="0">
                <a:effectLst/>
                <a:latin typeface="Calibri"/>
                <a:ea typeface="Times New Roman"/>
                <a:cs typeface="Simplified Arabic"/>
              </a:rPr>
              <a:t>ألّا يكون هناك مدافع بين الممرّر والمستلِم.</a:t>
            </a:r>
            <a:endParaRPr lang="en-US" sz="2000" b="1" dirty="0" smtClean="0">
              <a:effectLst/>
              <a:latin typeface="Calibri"/>
              <a:ea typeface="Calibri"/>
              <a:cs typeface="Arial"/>
            </a:endParaRPr>
          </a:p>
          <a:p>
            <a:pPr lvl="0" algn="just">
              <a:lnSpc>
                <a:spcPct val="115000"/>
              </a:lnSpc>
            </a:pPr>
            <a:r>
              <a:rPr lang="en-US" sz="2800" b="1" dirty="0" smtClean="0">
                <a:effectLst/>
                <a:latin typeface="Calibri"/>
                <a:ea typeface="Times New Roman"/>
                <a:cs typeface="Simplified Arabic"/>
              </a:rPr>
              <a:t> </a:t>
            </a:r>
            <a:r>
              <a:rPr lang="en-US" sz="2800" b="1" dirty="0">
                <a:solidFill>
                  <a:srgbClr val="FFFF00"/>
                </a:solidFill>
                <a:latin typeface="Arial" panose="020B0604020202020204" pitchFamily="34" charset="0"/>
                <a:ea typeface="Times New Roman"/>
                <a:cs typeface="Arial" panose="020B0604020202020204" pitchFamily="34" charset="0"/>
              </a:rPr>
              <a:t>-4</a:t>
            </a:r>
            <a:r>
              <a:rPr lang="ar-SA" sz="2800" b="1" dirty="0" smtClean="0">
                <a:effectLst/>
                <a:latin typeface="Calibri"/>
                <a:ea typeface="Times New Roman"/>
                <a:cs typeface="Simplified Arabic"/>
              </a:rPr>
              <a:t>متابعة الكرة باليدين.</a:t>
            </a:r>
            <a:endParaRPr lang="en-US" sz="2000" b="1" dirty="0" smtClean="0">
              <a:effectLst/>
              <a:latin typeface="Calibri"/>
              <a:ea typeface="Calibri"/>
              <a:cs typeface="Arial"/>
            </a:endParaRPr>
          </a:p>
          <a:p>
            <a:pPr lvl="0" algn="just">
              <a:lnSpc>
                <a:spcPct val="115000"/>
              </a:lnSpc>
            </a:pPr>
            <a:r>
              <a:rPr lang="en-US" sz="2800" b="1" dirty="0" smtClean="0">
                <a:latin typeface="Calibri"/>
                <a:ea typeface="Times New Roman"/>
                <a:cs typeface="Simplified Arabic"/>
              </a:rPr>
              <a:t> </a:t>
            </a:r>
            <a:r>
              <a:rPr lang="en-US" sz="2800" b="1" dirty="0">
                <a:solidFill>
                  <a:srgbClr val="FFFF00"/>
                </a:solidFill>
                <a:latin typeface="Arial" panose="020B0604020202020204" pitchFamily="34" charset="0"/>
                <a:ea typeface="Times New Roman"/>
                <a:cs typeface="Arial" panose="020B0604020202020204" pitchFamily="34" charset="0"/>
              </a:rPr>
              <a:t>-5</a:t>
            </a:r>
            <a:r>
              <a:rPr lang="ar-SA" sz="2800" b="1" dirty="0" smtClean="0">
                <a:effectLst/>
                <a:latin typeface="Calibri"/>
                <a:ea typeface="Times New Roman"/>
                <a:cs typeface="Simplified Arabic"/>
              </a:rPr>
              <a:t>الاحتفاظ براحتي اليدين (باطن الكفين) بعيداً عن الكرة.</a:t>
            </a:r>
            <a:endParaRPr lang="en-US" sz="2000" b="1" dirty="0" smtClean="0">
              <a:effectLst/>
              <a:latin typeface="Calibri"/>
              <a:ea typeface="Calibri"/>
              <a:cs typeface="Arial"/>
            </a:endParaRPr>
          </a:p>
          <a:p>
            <a:pPr>
              <a:lnSpc>
                <a:spcPct val="115000"/>
              </a:lnSpc>
            </a:pPr>
            <a:endParaRPr lang="en-US" sz="2800" b="1" dirty="0">
              <a:effectLst/>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151074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676456" cy="5189113"/>
          </a:xfrm>
          <a:prstGeom prst="rect">
            <a:avLst/>
          </a:prstGeom>
          <a:solidFill>
            <a:schemeClr val="accent1"/>
          </a:solidFill>
        </p:spPr>
        <p:txBody>
          <a:bodyPr wrap="square">
            <a:spAutoFit/>
          </a:bodyPr>
          <a:lstStyle/>
          <a:p>
            <a:pPr algn="just">
              <a:lnSpc>
                <a:spcPct val="115000"/>
              </a:lnSpc>
            </a:pPr>
            <a:r>
              <a:rPr lang="ar-SA" sz="4000" b="1" dirty="0" smtClean="0">
                <a:solidFill>
                  <a:srgbClr val="FF0000"/>
                </a:solidFill>
                <a:effectLst/>
                <a:latin typeface="Calibri"/>
                <a:ea typeface="Times New Roman"/>
                <a:cs typeface="Simplified Arabic"/>
              </a:rPr>
              <a:t>أنواع التمرير</a:t>
            </a:r>
            <a:r>
              <a:rPr lang="ar-IQ" sz="4000" b="1" dirty="0" smtClean="0">
                <a:solidFill>
                  <a:srgbClr val="FF0000"/>
                </a:solidFill>
                <a:effectLst/>
                <a:latin typeface="Calibri"/>
                <a:ea typeface="Times New Roman"/>
                <a:cs typeface="Simplified Arabic"/>
              </a:rPr>
              <a:t> :</a:t>
            </a:r>
            <a:endParaRPr lang="en-US" sz="4000" b="1" dirty="0" smtClean="0">
              <a:solidFill>
                <a:srgbClr val="FF0000"/>
              </a:solidFill>
              <a:effectLst/>
              <a:latin typeface="Calibri"/>
              <a:ea typeface="Calibri"/>
              <a:cs typeface="Arial"/>
            </a:endParaRPr>
          </a:p>
          <a:p>
            <a:pPr algn="just">
              <a:lnSpc>
                <a:spcPct val="115000"/>
              </a:lnSpc>
            </a:pPr>
            <a:r>
              <a:rPr lang="ar-IQ" sz="3200" b="1" dirty="0" smtClean="0">
                <a:solidFill>
                  <a:schemeClr val="bg1"/>
                </a:solidFill>
                <a:effectLst/>
                <a:latin typeface="Calibri"/>
                <a:ea typeface="Times New Roman"/>
                <a:cs typeface="Simplified Arabic"/>
              </a:rPr>
              <a:t>هناك عدة أنواع من التمرير وأشهرها والأكثر استخداماً هي:</a:t>
            </a:r>
            <a:endParaRPr lang="en-US" sz="3200" b="1" dirty="0" smtClean="0">
              <a:solidFill>
                <a:schemeClr val="bg1"/>
              </a:solidFill>
              <a:effectLst/>
              <a:latin typeface="Calibri"/>
              <a:ea typeface="Calibri"/>
              <a:cs typeface="Arial"/>
            </a:endParaRPr>
          </a:p>
          <a:p>
            <a:pPr lvl="0" algn="just">
              <a:lnSpc>
                <a:spcPct val="115000"/>
              </a:lnSpc>
            </a:pPr>
            <a:r>
              <a:rPr lang="en-US" sz="3600" b="1" dirty="0" smtClean="0">
                <a:solidFill>
                  <a:schemeClr val="bg1"/>
                </a:solidFill>
                <a:effectLst/>
                <a:latin typeface="Calibri"/>
                <a:ea typeface="Times New Roman"/>
                <a:cs typeface="Simplified Arabic"/>
              </a:rPr>
              <a:t> </a:t>
            </a:r>
            <a:r>
              <a:rPr lang="en-US" sz="3600" b="1" dirty="0" smtClean="0">
                <a:solidFill>
                  <a:srgbClr val="FFFF00"/>
                </a:solidFill>
                <a:effectLst/>
                <a:latin typeface="Calibri"/>
                <a:ea typeface="Times New Roman"/>
                <a:cs typeface="Simplified Arabic"/>
              </a:rPr>
              <a:t>-1</a:t>
            </a:r>
            <a:r>
              <a:rPr lang="ar-SA" sz="3600" b="1" dirty="0" smtClean="0">
                <a:solidFill>
                  <a:schemeClr val="bg1"/>
                </a:solidFill>
                <a:effectLst/>
                <a:latin typeface="Calibri"/>
                <a:ea typeface="Times New Roman"/>
                <a:cs typeface="Simplified Arabic"/>
              </a:rPr>
              <a:t>التمريرة الصدرية  </a:t>
            </a:r>
            <a:r>
              <a:rPr lang="en-US" sz="3600" b="1" dirty="0" smtClean="0">
                <a:solidFill>
                  <a:schemeClr val="bg1"/>
                </a:solidFill>
                <a:effectLst/>
                <a:latin typeface="Simplified Arabic"/>
                <a:ea typeface="Times New Roman"/>
                <a:cs typeface="Arial"/>
              </a:rPr>
              <a:t>Chest pass</a:t>
            </a:r>
            <a:endParaRPr lang="en-US" sz="3600" b="1" dirty="0" smtClean="0">
              <a:solidFill>
                <a:schemeClr val="bg1"/>
              </a:solidFill>
              <a:effectLst/>
              <a:latin typeface="Calibri"/>
              <a:ea typeface="Calibri"/>
              <a:cs typeface="Arial"/>
            </a:endParaRPr>
          </a:p>
          <a:p>
            <a:pPr lvl="0" algn="just">
              <a:lnSpc>
                <a:spcPct val="115000"/>
              </a:lnSpc>
            </a:pPr>
            <a:r>
              <a:rPr lang="en-US" sz="3600" b="1" dirty="0" smtClean="0">
                <a:solidFill>
                  <a:schemeClr val="bg1"/>
                </a:solidFill>
                <a:effectLst/>
                <a:latin typeface="Calibri"/>
                <a:ea typeface="Times New Roman"/>
                <a:cs typeface="Simplified Arabic"/>
              </a:rPr>
              <a:t> </a:t>
            </a:r>
            <a:r>
              <a:rPr lang="en-US" sz="3600" b="1" dirty="0">
                <a:solidFill>
                  <a:srgbClr val="FFFF00"/>
                </a:solidFill>
                <a:latin typeface="Calibri"/>
                <a:ea typeface="Times New Roman"/>
                <a:cs typeface="Simplified Arabic"/>
              </a:rPr>
              <a:t>-2</a:t>
            </a:r>
            <a:r>
              <a:rPr lang="ar-SA" sz="3600" b="1" dirty="0" smtClean="0">
                <a:solidFill>
                  <a:schemeClr val="bg1"/>
                </a:solidFill>
                <a:effectLst/>
                <a:latin typeface="Calibri"/>
                <a:ea typeface="Times New Roman"/>
                <a:cs typeface="Simplified Arabic"/>
              </a:rPr>
              <a:t>التمريرة المرتدة</a:t>
            </a:r>
            <a:r>
              <a:rPr lang="en-US" sz="3600" b="1" dirty="0" smtClean="0">
                <a:solidFill>
                  <a:schemeClr val="bg1"/>
                </a:solidFill>
                <a:effectLst/>
                <a:latin typeface="Simplified Arabic"/>
                <a:ea typeface="Times New Roman"/>
                <a:cs typeface="Arial"/>
              </a:rPr>
              <a:t>  Bounce pass  </a:t>
            </a:r>
            <a:endParaRPr lang="en-US" sz="3600" b="1" dirty="0" smtClean="0">
              <a:solidFill>
                <a:schemeClr val="bg1"/>
              </a:solidFill>
              <a:effectLst/>
              <a:latin typeface="Calibri"/>
              <a:ea typeface="Calibri"/>
              <a:cs typeface="Arial"/>
            </a:endParaRPr>
          </a:p>
          <a:p>
            <a:pPr lvl="0" algn="just">
              <a:lnSpc>
                <a:spcPct val="115000"/>
              </a:lnSpc>
            </a:pPr>
            <a:r>
              <a:rPr lang="en-US" sz="3600" b="1" dirty="0" smtClean="0">
                <a:solidFill>
                  <a:schemeClr val="bg1"/>
                </a:solidFill>
                <a:effectLst/>
                <a:latin typeface="Calibri"/>
                <a:ea typeface="Times New Roman"/>
                <a:cs typeface="Simplified Arabic"/>
              </a:rPr>
              <a:t> </a:t>
            </a:r>
            <a:r>
              <a:rPr lang="en-US" sz="3600" b="1" dirty="0">
                <a:solidFill>
                  <a:srgbClr val="FFFF00"/>
                </a:solidFill>
                <a:latin typeface="Calibri"/>
                <a:ea typeface="Times New Roman"/>
                <a:cs typeface="Simplified Arabic"/>
              </a:rPr>
              <a:t>-3</a:t>
            </a:r>
            <a:r>
              <a:rPr lang="ar-SA" sz="3600" b="1" dirty="0" smtClean="0">
                <a:solidFill>
                  <a:schemeClr val="bg1"/>
                </a:solidFill>
                <a:effectLst/>
                <a:latin typeface="Calibri"/>
                <a:ea typeface="Times New Roman"/>
                <a:cs typeface="Simplified Arabic"/>
              </a:rPr>
              <a:t>التمريرة باليدين من فوق الرأس</a:t>
            </a:r>
            <a:r>
              <a:rPr lang="en-US" sz="3600" b="1" dirty="0" smtClean="0">
                <a:solidFill>
                  <a:schemeClr val="bg1"/>
                </a:solidFill>
                <a:effectLst/>
                <a:latin typeface="Simplified Arabic"/>
                <a:ea typeface="Times New Roman"/>
                <a:cs typeface="Arial"/>
              </a:rPr>
              <a:t>    overhead pass </a:t>
            </a:r>
            <a:endParaRPr lang="en-US" sz="3600" b="1" dirty="0" smtClean="0">
              <a:solidFill>
                <a:schemeClr val="bg1"/>
              </a:solidFill>
              <a:effectLst/>
              <a:latin typeface="Calibri"/>
              <a:ea typeface="Calibri"/>
              <a:cs typeface="Arial"/>
            </a:endParaRPr>
          </a:p>
          <a:p>
            <a:pPr lvl="0" algn="just">
              <a:lnSpc>
                <a:spcPct val="115000"/>
              </a:lnSpc>
            </a:pPr>
            <a:r>
              <a:rPr lang="en-US" sz="3600" b="1" dirty="0" smtClean="0">
                <a:solidFill>
                  <a:schemeClr val="bg1"/>
                </a:solidFill>
                <a:effectLst/>
                <a:latin typeface="Calibri"/>
                <a:ea typeface="Times New Roman"/>
                <a:cs typeface="Simplified Arabic"/>
              </a:rPr>
              <a:t> </a:t>
            </a:r>
            <a:r>
              <a:rPr lang="en-US" sz="3600" b="1" dirty="0">
                <a:solidFill>
                  <a:srgbClr val="FFFF00"/>
                </a:solidFill>
                <a:latin typeface="Calibri"/>
                <a:ea typeface="Times New Roman"/>
                <a:cs typeface="Simplified Arabic"/>
              </a:rPr>
              <a:t>-4</a:t>
            </a:r>
            <a:r>
              <a:rPr lang="ar-SA" sz="3600" b="1" dirty="0" smtClean="0">
                <a:solidFill>
                  <a:schemeClr val="bg1"/>
                </a:solidFill>
                <a:effectLst/>
                <a:latin typeface="Calibri"/>
                <a:ea typeface="Times New Roman"/>
                <a:cs typeface="Simplified Arabic"/>
              </a:rPr>
              <a:t>التمريرة بيد واحدة من مستوى الكتف</a:t>
            </a:r>
            <a:r>
              <a:rPr lang="en-US" sz="3600" b="1" dirty="0" smtClean="0">
                <a:solidFill>
                  <a:schemeClr val="bg1"/>
                </a:solidFill>
                <a:effectLst/>
                <a:latin typeface="Simplified Arabic"/>
                <a:ea typeface="Times New Roman"/>
                <a:cs typeface="Arial"/>
              </a:rPr>
              <a:t>Baseball pass  </a:t>
            </a:r>
            <a:endParaRPr lang="en-US" sz="3600" b="1" dirty="0" smtClean="0">
              <a:solidFill>
                <a:schemeClr val="bg1"/>
              </a:solidFill>
              <a:effectLst/>
              <a:latin typeface="Calibri"/>
              <a:ea typeface="Calibri"/>
              <a:cs typeface="Arial"/>
            </a:endParaRPr>
          </a:p>
          <a:p>
            <a:pPr algn="just">
              <a:lnSpc>
                <a:spcPct val="115000"/>
              </a:lnSpc>
            </a:pPr>
            <a:r>
              <a:rPr lang="ar-SA" sz="3600" b="1" dirty="0" smtClean="0">
                <a:solidFill>
                  <a:schemeClr val="bg1"/>
                </a:solidFill>
                <a:effectLst/>
                <a:latin typeface="Calibri"/>
                <a:ea typeface="Times New Roman"/>
                <a:cs typeface="Simplified Arabic"/>
              </a:rPr>
              <a:t> </a:t>
            </a:r>
            <a:endParaRPr lang="en-US" sz="3600" b="1" dirty="0">
              <a:solidFill>
                <a:schemeClr val="bg1"/>
              </a:solidFill>
              <a:effectLst/>
              <a:latin typeface="Calibri"/>
              <a:ea typeface="Calibri"/>
              <a:cs typeface="Arial"/>
            </a:endParaRPr>
          </a:p>
        </p:txBody>
      </p:sp>
    </p:spTree>
    <p:extLst>
      <p:ext uri="{BB962C8B-B14F-4D97-AF65-F5344CB8AC3E}">
        <p14:creationId xmlns:p14="http://schemas.microsoft.com/office/powerpoint/2010/main" val="675083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6632"/>
            <a:ext cx="8676456" cy="6180153"/>
          </a:xfrm>
          <a:prstGeom prst="rect">
            <a:avLst/>
          </a:prstGeom>
          <a:solidFill>
            <a:srgbClr val="FFC000"/>
          </a:solidFill>
        </p:spPr>
        <p:txBody>
          <a:bodyPr wrap="square">
            <a:spAutoFit/>
          </a:bodyPr>
          <a:lstStyle/>
          <a:p>
            <a:pPr marL="342900" lvl="0" indent="-342900">
              <a:lnSpc>
                <a:spcPct val="115000"/>
              </a:lnSpc>
              <a:buFont typeface="Wingdings"/>
              <a:buChar char=""/>
            </a:pPr>
            <a:r>
              <a:rPr lang="ar-SA" sz="3600" b="1" dirty="0" smtClean="0">
                <a:solidFill>
                  <a:srgbClr val="FF0000"/>
                </a:solidFill>
                <a:effectLst/>
                <a:latin typeface="Calibri"/>
                <a:ea typeface="Times New Roman"/>
                <a:cs typeface="Simplified Arabic"/>
              </a:rPr>
              <a:t>التمريرة الصدرية </a:t>
            </a:r>
            <a:r>
              <a:rPr lang="en-US" sz="3600" b="1" dirty="0" smtClean="0">
                <a:solidFill>
                  <a:srgbClr val="FF0000"/>
                </a:solidFill>
                <a:effectLst/>
                <a:latin typeface="Simplified Arabic"/>
                <a:ea typeface="Times New Roman"/>
                <a:cs typeface="Arial"/>
              </a:rPr>
              <a:t>:</a:t>
            </a:r>
            <a:endParaRPr lang="en-US" sz="3600" b="1" dirty="0" smtClean="0">
              <a:solidFill>
                <a:srgbClr val="FF0000"/>
              </a:solidFill>
              <a:effectLst/>
              <a:latin typeface="Calibri"/>
              <a:ea typeface="Calibri"/>
              <a:cs typeface="Arial"/>
            </a:endParaRPr>
          </a:p>
          <a:p>
            <a:pPr algn="just">
              <a:lnSpc>
                <a:spcPct val="115000"/>
              </a:lnSpc>
            </a:pPr>
            <a:r>
              <a:rPr lang="ar-IQ" sz="2800" dirty="0" smtClean="0">
                <a:solidFill>
                  <a:schemeClr val="bg1"/>
                </a:solidFill>
                <a:effectLst/>
                <a:latin typeface="Calibri"/>
                <a:ea typeface="Times New Roman"/>
                <a:cs typeface="Simplified Arabic"/>
              </a:rPr>
              <a:t>تعتبر المناولة الصدرية الأكثر شيوعاً واستخداماً في لعبة كرة السلة، وسميت بالصدرية لأنها تبدأ من صدر المناول وتنتهي الى صدر المستلم.  </a:t>
            </a:r>
            <a:endParaRPr lang="en-US" sz="2800" dirty="0" smtClean="0">
              <a:solidFill>
                <a:schemeClr val="bg1"/>
              </a:solidFill>
              <a:effectLst/>
              <a:latin typeface="Calibri"/>
              <a:ea typeface="Calibri"/>
              <a:cs typeface="Arial"/>
            </a:endParaRPr>
          </a:p>
          <a:p>
            <a:pPr>
              <a:lnSpc>
                <a:spcPct val="115000"/>
              </a:lnSpc>
            </a:pPr>
            <a:r>
              <a:rPr lang="ar-SA" sz="2800" dirty="0" smtClean="0">
                <a:solidFill>
                  <a:schemeClr val="bg1"/>
                </a:solidFill>
                <a:effectLst/>
                <a:latin typeface="Calibri"/>
                <a:ea typeface="Times New Roman"/>
                <a:cs typeface="Simplified Arabic"/>
              </a:rPr>
              <a:t> </a:t>
            </a:r>
            <a:endParaRPr lang="en-US" sz="2800" dirty="0" smtClean="0">
              <a:solidFill>
                <a:schemeClr val="bg1"/>
              </a:solidFill>
              <a:effectLst/>
              <a:latin typeface="Calibri"/>
              <a:ea typeface="Calibri"/>
              <a:cs typeface="Arial"/>
            </a:endParaRPr>
          </a:p>
          <a:p>
            <a:pPr>
              <a:lnSpc>
                <a:spcPct val="115000"/>
              </a:lnSpc>
            </a:pPr>
            <a:r>
              <a:rPr lang="ar-SA" sz="2800" b="1" dirty="0" smtClean="0">
                <a:solidFill>
                  <a:srgbClr val="FF0000"/>
                </a:solidFill>
                <a:effectLst/>
                <a:latin typeface="Calibri"/>
                <a:ea typeface="Times New Roman"/>
                <a:cs typeface="Simplified Arabic"/>
              </a:rPr>
              <a:t>الأداء الفني للتمريرة الصدرية (طريقة الأداء):</a:t>
            </a:r>
            <a:endParaRPr lang="en-US" sz="2800" dirty="0" smtClean="0">
              <a:solidFill>
                <a:srgbClr val="FF0000"/>
              </a:solidFill>
              <a:effectLst/>
              <a:latin typeface="Calibri"/>
              <a:ea typeface="Calibri"/>
              <a:cs typeface="Arial"/>
            </a:endParaRPr>
          </a:p>
          <a:p>
            <a:pPr marL="342900" lvl="0" indent="-342900" algn="just">
              <a:lnSpc>
                <a:spcPct val="115000"/>
              </a:lnSpc>
              <a:buFont typeface="+mj-lt"/>
              <a:buAutoNum type="arabicPeriod"/>
            </a:pPr>
            <a:r>
              <a:rPr lang="ar-IQ" sz="2800" dirty="0" smtClean="0">
                <a:solidFill>
                  <a:schemeClr val="bg1"/>
                </a:solidFill>
                <a:effectLst/>
                <a:latin typeface="Calibri"/>
                <a:ea typeface="Times New Roman"/>
                <a:cs typeface="Simplified Arabic"/>
              </a:rPr>
              <a:t>مسك الكرة بالوضع الصحيح.</a:t>
            </a:r>
            <a:endParaRPr lang="en-US" sz="2800" dirty="0" smtClean="0">
              <a:solidFill>
                <a:schemeClr val="bg1"/>
              </a:solidFill>
              <a:effectLst/>
              <a:latin typeface="Calibri"/>
              <a:ea typeface="Calibri"/>
              <a:cs typeface="Arial"/>
            </a:endParaRPr>
          </a:p>
          <a:p>
            <a:pPr marL="342900" lvl="0" indent="-342900" algn="just">
              <a:lnSpc>
                <a:spcPct val="115000"/>
              </a:lnSpc>
              <a:buFont typeface="+mj-lt"/>
              <a:buAutoNum type="arabicPeriod"/>
            </a:pPr>
            <a:r>
              <a:rPr lang="ar-IQ" sz="2800" dirty="0" smtClean="0">
                <a:solidFill>
                  <a:schemeClr val="bg1"/>
                </a:solidFill>
                <a:effectLst/>
                <a:latin typeface="Calibri"/>
                <a:ea typeface="Times New Roman"/>
                <a:cs typeface="Simplified Arabic"/>
              </a:rPr>
              <a:t>وضع الكرة أمام الصدر.</a:t>
            </a:r>
            <a:endParaRPr lang="en-US" sz="2800" dirty="0" smtClean="0">
              <a:solidFill>
                <a:schemeClr val="bg1"/>
              </a:solidFill>
              <a:effectLst/>
              <a:latin typeface="Calibri"/>
              <a:ea typeface="Calibri"/>
              <a:cs typeface="Arial"/>
            </a:endParaRPr>
          </a:p>
          <a:p>
            <a:pPr marL="342900" lvl="0" indent="-342900" algn="just">
              <a:lnSpc>
                <a:spcPct val="115000"/>
              </a:lnSpc>
              <a:buFont typeface="+mj-lt"/>
              <a:buAutoNum type="arabicPeriod"/>
            </a:pPr>
            <a:r>
              <a:rPr lang="ar-IQ" sz="2800" dirty="0" smtClean="0">
                <a:solidFill>
                  <a:schemeClr val="bg1"/>
                </a:solidFill>
                <a:effectLst/>
                <a:latin typeface="Calibri"/>
                <a:ea typeface="Times New Roman"/>
                <a:cs typeface="Simplified Arabic"/>
              </a:rPr>
              <a:t>ثني الجذع قليلا الى الامام وكذلك الركبتين.</a:t>
            </a:r>
            <a:endParaRPr lang="en-US" sz="2800" dirty="0" smtClean="0">
              <a:solidFill>
                <a:schemeClr val="bg1"/>
              </a:solidFill>
              <a:effectLst/>
              <a:latin typeface="Calibri"/>
              <a:ea typeface="Calibri"/>
              <a:cs typeface="Arial"/>
            </a:endParaRPr>
          </a:p>
          <a:p>
            <a:pPr marL="342900" lvl="0" indent="-342900" algn="just">
              <a:lnSpc>
                <a:spcPct val="115000"/>
              </a:lnSpc>
              <a:buFont typeface="+mj-lt"/>
              <a:buAutoNum type="arabicPeriod"/>
            </a:pPr>
            <a:r>
              <a:rPr lang="ar-SA" sz="2800" dirty="0" smtClean="0">
                <a:solidFill>
                  <a:schemeClr val="bg1"/>
                </a:solidFill>
                <a:effectLst/>
                <a:latin typeface="Calibri"/>
                <a:ea typeface="Times New Roman"/>
                <a:cs typeface="Simplified Arabic"/>
              </a:rPr>
              <a:t>القدمان متجاورتان أو واحدة أمام الاخرى.</a:t>
            </a:r>
            <a:endParaRPr lang="en-US" sz="2800" dirty="0" smtClean="0">
              <a:solidFill>
                <a:schemeClr val="bg1"/>
              </a:solidFill>
              <a:effectLst/>
              <a:latin typeface="Calibri"/>
              <a:ea typeface="Calibri"/>
              <a:cs typeface="Arial"/>
            </a:endParaRPr>
          </a:p>
          <a:p>
            <a:pPr marL="342900" lvl="0" indent="-342900" algn="just">
              <a:lnSpc>
                <a:spcPct val="115000"/>
              </a:lnSpc>
              <a:buFont typeface="+mj-lt"/>
              <a:buAutoNum type="arabicPeriod"/>
            </a:pPr>
            <a:r>
              <a:rPr lang="ar-SA" sz="2800" dirty="0" smtClean="0">
                <a:solidFill>
                  <a:schemeClr val="bg1"/>
                </a:solidFill>
                <a:effectLst/>
                <a:latin typeface="Calibri"/>
                <a:ea typeface="Times New Roman"/>
                <a:cs typeface="Simplified Arabic"/>
              </a:rPr>
              <a:t>أخذ خطوة الى الامام في اتجاه الزميل.</a:t>
            </a:r>
            <a:endParaRPr lang="en-US" sz="2800" dirty="0" smtClean="0">
              <a:solidFill>
                <a:schemeClr val="bg1"/>
              </a:solidFill>
              <a:effectLst/>
              <a:latin typeface="Calibri"/>
              <a:ea typeface="Calibri"/>
              <a:cs typeface="Arial"/>
            </a:endParaRPr>
          </a:p>
          <a:p>
            <a:pPr marL="342900" lvl="0" indent="-342900" algn="just">
              <a:lnSpc>
                <a:spcPct val="115000"/>
              </a:lnSpc>
              <a:buFont typeface="+mj-lt"/>
              <a:buAutoNum type="arabicPeriod"/>
            </a:pPr>
            <a:r>
              <a:rPr lang="ar-IQ" sz="2800" dirty="0" smtClean="0">
                <a:solidFill>
                  <a:schemeClr val="bg1"/>
                </a:solidFill>
                <a:effectLst/>
                <a:latin typeface="Calibri"/>
                <a:ea typeface="Times New Roman"/>
                <a:cs typeface="Simplified Arabic"/>
              </a:rPr>
              <a:t>دفع الكرة بالأصابع.</a:t>
            </a:r>
            <a:endParaRPr lang="en-US" sz="2800" dirty="0" smtClean="0">
              <a:solidFill>
                <a:schemeClr val="bg1"/>
              </a:solidFill>
              <a:effectLst/>
              <a:latin typeface="Calibri"/>
              <a:ea typeface="Calibri"/>
              <a:cs typeface="Arial"/>
            </a:endParaRPr>
          </a:p>
          <a:p>
            <a:pPr marL="342900" lvl="0" indent="-342900" algn="just">
              <a:lnSpc>
                <a:spcPct val="115000"/>
              </a:lnSpc>
              <a:buFont typeface="+mj-lt"/>
              <a:buAutoNum type="arabicPeriod"/>
            </a:pPr>
            <a:r>
              <a:rPr lang="ar-IQ" sz="2800" dirty="0" smtClean="0">
                <a:solidFill>
                  <a:schemeClr val="bg1"/>
                </a:solidFill>
                <a:effectLst/>
                <a:latin typeface="Calibri"/>
                <a:ea typeface="Times New Roman"/>
                <a:cs typeface="Simplified Arabic"/>
              </a:rPr>
              <a:t>مد الرسغين وكامل الذراعين</a:t>
            </a:r>
            <a:endParaRPr lang="en-US" sz="2800" dirty="0">
              <a:solidFill>
                <a:schemeClr val="bg1"/>
              </a:solidFill>
              <a:effectLst/>
              <a:latin typeface="Calibri"/>
              <a:ea typeface="Calibri"/>
              <a:cs typeface="Arial"/>
            </a:endParaRPr>
          </a:p>
        </p:txBody>
      </p:sp>
    </p:spTree>
    <p:extLst>
      <p:ext uri="{BB962C8B-B14F-4D97-AF65-F5344CB8AC3E}">
        <p14:creationId xmlns:p14="http://schemas.microsoft.com/office/powerpoint/2010/main" val="358636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640960" cy="4536504"/>
          </a:xfrm>
          <a:prstGeom prst="rect">
            <a:avLst/>
          </a:prstGeom>
          <a:solidFill>
            <a:srgbClr val="140ADC"/>
          </a:solidFill>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832900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260648"/>
            <a:ext cx="8604448" cy="3894143"/>
          </a:xfrm>
          <a:prstGeom prst="rect">
            <a:avLst/>
          </a:prstGeom>
          <a:solidFill>
            <a:schemeClr val="accent6">
              <a:lumMod val="20000"/>
              <a:lumOff val="80000"/>
            </a:schemeClr>
          </a:solidFill>
        </p:spPr>
        <p:txBody>
          <a:bodyPr wrap="square">
            <a:spAutoFit/>
          </a:bodyPr>
          <a:lstStyle/>
          <a:p>
            <a:pPr marL="342900" lvl="0" indent="-342900">
              <a:lnSpc>
                <a:spcPct val="115000"/>
              </a:lnSpc>
              <a:buFont typeface="Wingdings"/>
              <a:buChar char=""/>
            </a:pPr>
            <a:r>
              <a:rPr lang="ar-SA" sz="3600" b="1" dirty="0" smtClean="0">
                <a:solidFill>
                  <a:srgbClr val="FF0000"/>
                </a:solidFill>
                <a:effectLst/>
                <a:latin typeface="Calibri"/>
                <a:ea typeface="Times New Roman"/>
                <a:cs typeface="Simplified Arabic"/>
              </a:rPr>
              <a:t>المناولة المرتدة :</a:t>
            </a:r>
            <a:endParaRPr lang="en-US" sz="3600" dirty="0" smtClean="0">
              <a:solidFill>
                <a:srgbClr val="FF0000"/>
              </a:solidFill>
              <a:effectLst/>
              <a:latin typeface="Calibri"/>
              <a:ea typeface="Calibri"/>
              <a:cs typeface="Arial"/>
            </a:endParaRPr>
          </a:p>
          <a:p>
            <a:pPr algn="just">
              <a:lnSpc>
                <a:spcPct val="115000"/>
              </a:lnSpc>
            </a:pPr>
            <a:r>
              <a:rPr lang="ar-SA" sz="3600" dirty="0" smtClean="0">
                <a:solidFill>
                  <a:schemeClr val="bg1"/>
                </a:solidFill>
                <a:effectLst/>
                <a:latin typeface="Calibri"/>
                <a:ea typeface="Times New Roman"/>
                <a:cs typeface="Simplified Arabic"/>
              </a:rPr>
              <a:t>أداء التمريرة المرتدة هو نفس طريقة اداء التمريرة الصدرية فيما عدا أنها تُدفع الكرة للأسفل نحو الارض فتضرب بها وترتد للأعلى إلى اللاعب المستلم، وتستخدم حينما يكون هناك منافس بين الممرر والمستلم يستطيع قطع التمريرة الصدرية أو عندما يكون اللاعب المدافع طويل القامة.</a:t>
            </a:r>
            <a:endParaRPr lang="en-US" sz="3600" dirty="0">
              <a:solidFill>
                <a:schemeClr val="bg1"/>
              </a:solidFill>
              <a:effectLst/>
              <a:latin typeface="Calibri"/>
              <a:ea typeface="Calibri"/>
              <a:cs typeface="Arial"/>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b="4243"/>
          <a:stretch>
            <a:fillRect/>
          </a:stretch>
        </p:blipFill>
        <p:spPr bwMode="auto">
          <a:xfrm>
            <a:off x="1547664" y="4154791"/>
            <a:ext cx="5472607" cy="2370553"/>
          </a:xfrm>
          <a:prstGeom prst="rect">
            <a:avLst/>
          </a:prstGeom>
          <a:noFill/>
          <a:ln>
            <a:noFill/>
          </a:ln>
          <a:effectLst>
            <a:outerShdw dist="107763" dir="8100000" algn="ctr" rotWithShape="0">
              <a:srgbClr val="808080">
                <a:alpha val="50000"/>
              </a:srgbClr>
            </a:outerShdw>
          </a:effectLst>
        </p:spPr>
      </p:pic>
    </p:spTree>
    <p:extLst>
      <p:ext uri="{BB962C8B-B14F-4D97-AF65-F5344CB8AC3E}">
        <p14:creationId xmlns:p14="http://schemas.microsoft.com/office/powerpoint/2010/main" val="8743816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TotalTime>
  <Words>283</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4</cp:revision>
  <dcterms:created xsi:type="dcterms:W3CDTF">2018-12-10T09:53:08Z</dcterms:created>
  <dcterms:modified xsi:type="dcterms:W3CDTF">2018-12-10T10:38:05Z</dcterms:modified>
</cp:coreProperties>
</file>